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8" d="100"/>
          <a:sy n="88" d="100"/>
        </p:scale>
        <p:origin x="45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6/8/2020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6/8/2020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4</a:t>
            </a:r>
            <a:r>
              <a:rPr lang="en-US" baseline="30000" dirty="0" smtClean="0"/>
              <a:t>th</a:t>
            </a:r>
            <a:r>
              <a:rPr lang="en-US" dirty="0" smtClean="0"/>
              <a:t> Amendment- Search and Seizure (Part 2)</a:t>
            </a:r>
            <a:endParaRPr lang="en-US" dirty="0"/>
          </a:p>
        </p:txBody>
      </p:sp>
      <p:sp>
        <p:nvSpPr>
          <p:cNvPr id="3" name="Subtitle 2"/>
          <p:cNvSpPr>
            <a:spLocks noGrp="1"/>
          </p:cNvSpPr>
          <p:nvPr>
            <p:ph type="subTitle" idx="1"/>
          </p:nvPr>
        </p:nvSpPr>
        <p:spPr/>
        <p:txBody>
          <a:bodyPr/>
          <a:lstStyle/>
          <a:p>
            <a:r>
              <a:rPr lang="en-US" dirty="0" smtClean="0"/>
              <a:t>In this unit, we will discuss the definition of “seizure” and the “system of justifications and intrusion”.</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377887948"/>
      </p:ext>
    </p:extLst>
  </p:cSld>
  <p:clrMapOvr>
    <a:masterClrMapping/>
  </p:clrMapOvr>
  <mc:AlternateContent xmlns:mc="http://schemas.openxmlformats.org/markup-compatibility/2006">
    <mc:Choice xmlns:p14="http://schemas.microsoft.com/office/powerpoint/2010/main" Requires="p14">
      <p:transition spd="slow" p14:dur="2000" advTm="25195"/>
    </mc:Choice>
    <mc:Fallback>
      <p:transition spd="slow" advTm="251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2709950"/>
            <a:ext cx="8534400" cy="3284450"/>
          </a:xfrm>
        </p:spPr>
        <p:txBody>
          <a:bodyPr>
            <a:normAutofit/>
          </a:bodyPr>
          <a:lstStyle/>
          <a:p>
            <a:r>
              <a:rPr lang="en-US" dirty="0" smtClean="0"/>
              <a:t>…by means of physical force or other show of authority, the government asserts dominion or control over a person or object.</a:t>
            </a:r>
            <a:endParaRPr lang="en-US" dirty="0"/>
          </a:p>
        </p:txBody>
      </p:sp>
      <p:sp>
        <p:nvSpPr>
          <p:cNvPr id="3" name="Content Placeholder 2"/>
          <p:cNvSpPr>
            <a:spLocks noGrp="1"/>
          </p:cNvSpPr>
          <p:nvPr>
            <p:ph idx="1"/>
          </p:nvPr>
        </p:nvSpPr>
        <p:spPr>
          <a:xfrm>
            <a:off x="592772" y="-394854"/>
            <a:ext cx="8534400" cy="2855422"/>
          </a:xfrm>
        </p:spPr>
        <p:txBody>
          <a:bodyPr>
            <a:normAutofit/>
          </a:bodyPr>
          <a:lstStyle/>
          <a:p>
            <a:r>
              <a:rPr lang="en-US" sz="4000" dirty="0" smtClean="0"/>
              <a:t>Seizure occurs when…</a:t>
            </a:r>
            <a:endParaRPr lang="en-US" sz="40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942551210"/>
      </p:ext>
    </p:extLst>
  </p:cSld>
  <p:clrMapOvr>
    <a:masterClrMapping/>
  </p:clrMapOvr>
  <mc:AlternateContent xmlns:mc="http://schemas.openxmlformats.org/markup-compatibility/2006">
    <mc:Choice xmlns:p14="http://schemas.microsoft.com/office/powerpoint/2010/main" Requires="p14">
      <p:transition spd="slow" p14:dur="2000" advTm="49174"/>
    </mc:Choice>
    <mc:Fallback>
      <p:transition spd="slow" advTm="491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2784764"/>
            <a:ext cx="8534400" cy="3209635"/>
          </a:xfrm>
        </p:spPr>
        <p:txBody>
          <a:bodyPr/>
          <a:lstStyle/>
          <a:p>
            <a:r>
              <a:rPr lang="en-US" dirty="0" smtClean="0"/>
              <a:t>Is that an Arrest?</a:t>
            </a:r>
            <a:br>
              <a:rPr lang="en-US" dirty="0" smtClean="0"/>
            </a:br>
            <a:r>
              <a:rPr lang="en-US" dirty="0"/>
              <a:t>	</a:t>
            </a:r>
            <a:r>
              <a:rPr lang="en-US" sz="1800" dirty="0" smtClean="0"/>
              <a:t>Remember </a:t>
            </a:r>
            <a:r>
              <a:rPr lang="en-US" sz="1800" u="sng" dirty="0" smtClean="0"/>
              <a:t>Henry</a:t>
            </a:r>
            <a:r>
              <a:rPr lang="en-US" sz="1800" dirty="0" smtClean="0"/>
              <a:t> and </a:t>
            </a:r>
            <a:r>
              <a:rPr lang="en-US" sz="1800" u="sng" dirty="0" smtClean="0"/>
              <a:t>Terry</a:t>
            </a:r>
            <a:endParaRPr lang="en-US" sz="1800" u="sng" dirty="0"/>
          </a:p>
        </p:txBody>
      </p:sp>
      <p:sp>
        <p:nvSpPr>
          <p:cNvPr id="3" name="Content Placeholder 2"/>
          <p:cNvSpPr>
            <a:spLocks noGrp="1"/>
          </p:cNvSpPr>
          <p:nvPr>
            <p:ph idx="1"/>
          </p:nvPr>
        </p:nvSpPr>
        <p:spPr>
          <a:xfrm>
            <a:off x="684212" y="1172096"/>
            <a:ext cx="8534400" cy="1280160"/>
          </a:xfrm>
        </p:spPr>
        <p:txBody>
          <a:bodyPr>
            <a:noAutofit/>
          </a:bodyPr>
          <a:lstStyle/>
          <a:p>
            <a:r>
              <a:rPr lang="en-US" sz="3200" dirty="0"/>
              <a:t>In a seizure of a person, a reasonable person, given the totality of circumstances, would not feel free to terminate the encounter with the police.</a:t>
            </a:r>
          </a:p>
          <a:p>
            <a:endParaRPr lang="en-US" sz="32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677388340"/>
      </p:ext>
    </p:extLst>
  </p:cSld>
  <p:clrMapOvr>
    <a:masterClrMapping/>
  </p:clrMapOvr>
  <mc:AlternateContent xmlns:mc="http://schemas.openxmlformats.org/markup-compatibility/2006">
    <mc:Choice xmlns:p14="http://schemas.microsoft.com/office/powerpoint/2010/main" Requires="p14">
      <p:transition spd="slow" p14:dur="2000" advTm="161053"/>
    </mc:Choice>
    <mc:Fallback>
      <p:transition spd="slow" advTm="1610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945178"/>
            <a:ext cx="8534400" cy="4049221"/>
          </a:xfrm>
        </p:spPr>
        <p:txBody>
          <a:bodyPr>
            <a:normAutofit/>
          </a:bodyPr>
          <a:lstStyle/>
          <a:p>
            <a:r>
              <a:rPr lang="en-US" sz="2400" dirty="0" smtClean="0"/>
              <a:t>Case law gives us several scenarios…</a:t>
            </a:r>
            <a:br>
              <a:rPr lang="en-US" sz="2400" dirty="0" smtClean="0"/>
            </a:br>
            <a:r>
              <a:rPr lang="en-US" sz="2400" dirty="0"/>
              <a:t>	</a:t>
            </a:r>
            <a:r>
              <a:rPr lang="en-US" sz="2400" dirty="0" smtClean="0"/>
              <a:t>-threatening presence of several officers</a:t>
            </a:r>
            <a:br>
              <a:rPr lang="en-US" sz="2400" dirty="0" smtClean="0"/>
            </a:br>
            <a:r>
              <a:rPr lang="en-US" sz="2400" dirty="0" smtClean="0"/>
              <a:t>	-display of weapons</a:t>
            </a:r>
            <a:br>
              <a:rPr lang="en-US" sz="2400" dirty="0" smtClean="0"/>
            </a:br>
            <a:r>
              <a:rPr lang="en-US" sz="2400" dirty="0" smtClean="0"/>
              <a:t>	-physical touching of the suspect</a:t>
            </a:r>
            <a:br>
              <a:rPr lang="en-US" sz="2400" dirty="0" smtClean="0"/>
            </a:br>
            <a:r>
              <a:rPr lang="en-US" sz="2400" dirty="0" smtClean="0"/>
              <a:t>	-language that implies that compliance is 	compulsory</a:t>
            </a:r>
            <a:endParaRPr lang="en-US" sz="2400" dirty="0"/>
          </a:p>
        </p:txBody>
      </p:sp>
      <p:sp>
        <p:nvSpPr>
          <p:cNvPr id="3" name="Content Placeholder 2"/>
          <p:cNvSpPr>
            <a:spLocks noGrp="1"/>
          </p:cNvSpPr>
          <p:nvPr>
            <p:ph idx="1"/>
          </p:nvPr>
        </p:nvSpPr>
        <p:spPr>
          <a:xfrm>
            <a:off x="684212" y="685801"/>
            <a:ext cx="8534400" cy="1508760"/>
          </a:xfrm>
        </p:spPr>
        <p:txBody>
          <a:bodyPr/>
          <a:lstStyle/>
          <a:p>
            <a:r>
              <a:rPr lang="en-US" dirty="0" smtClean="0"/>
              <a:t>What factors would lead a reasonable person to believe that she is not free to terminate the interaction with police?</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178679428"/>
      </p:ext>
    </p:extLst>
  </p:cSld>
  <p:clrMapOvr>
    <a:masterClrMapping/>
  </p:clrMapOvr>
  <mc:AlternateContent xmlns:mc="http://schemas.openxmlformats.org/markup-compatibility/2006">
    <mc:Choice xmlns:p14="http://schemas.microsoft.com/office/powerpoint/2010/main" Requires="p14">
      <p:transition spd="slow" p14:dur="2000" advTm="83721"/>
    </mc:Choice>
    <mc:Fallback>
      <p:transition spd="slow" advTm="837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84212" y="5827222"/>
            <a:ext cx="45719" cy="212896"/>
          </a:xfrm>
        </p:spPr>
        <p:txBody>
          <a:bodyPr>
            <a:normAutofit fontScale="90000"/>
          </a:bodyPr>
          <a:lstStyle/>
          <a:p>
            <a:endParaRPr lang="en-US" dirty="0"/>
          </a:p>
        </p:txBody>
      </p:sp>
      <p:sp>
        <p:nvSpPr>
          <p:cNvPr id="3" name="Content Placeholder 2"/>
          <p:cNvSpPr>
            <a:spLocks noGrp="1"/>
          </p:cNvSpPr>
          <p:nvPr>
            <p:ph idx="1"/>
          </p:nvPr>
        </p:nvSpPr>
        <p:spPr/>
        <p:txBody>
          <a:bodyPr/>
          <a:lstStyle/>
          <a:p>
            <a:r>
              <a:rPr lang="en-US" dirty="0" smtClean="0"/>
              <a:t>Whether the subject was free to terminate the encounter is not determinative…what matters is what a reasonable person would believe.</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724451991"/>
      </p:ext>
    </p:extLst>
  </p:cSld>
  <p:clrMapOvr>
    <a:masterClrMapping/>
  </p:clrMapOvr>
  <mc:AlternateContent xmlns:mc="http://schemas.openxmlformats.org/markup-compatibility/2006">
    <mc:Choice xmlns:p14="http://schemas.microsoft.com/office/powerpoint/2010/main" Requires="p14">
      <p:transition spd="slow" p14:dur="2000" advTm="26090"/>
    </mc:Choice>
    <mc:Fallback>
      <p:transition spd="slow" advTm="260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401" y="1552940"/>
            <a:ext cx="8534400" cy="4598478"/>
          </a:xfrm>
        </p:spPr>
        <p:txBody>
          <a:bodyPr>
            <a:normAutofit/>
          </a:bodyPr>
          <a:lstStyle/>
          <a:p>
            <a:r>
              <a:rPr lang="en-US" sz="2400" u="sng" dirty="0" smtClean="0"/>
              <a:t>INS v. Delgado</a:t>
            </a:r>
            <a:r>
              <a:rPr lang="en-US" sz="2400" dirty="0" smtClean="0"/>
              <a:t>- What this a seizure of persons (arrest)?</a:t>
            </a:r>
            <a:br>
              <a:rPr lang="en-US" sz="2400" dirty="0" smtClean="0"/>
            </a:br>
            <a:r>
              <a:rPr lang="en-US" sz="2400" dirty="0" smtClean="0"/>
              <a:t/>
            </a:r>
            <a:br>
              <a:rPr lang="en-US" sz="2400" dirty="0" smtClean="0"/>
            </a:br>
            <a:r>
              <a:rPr lang="en-US" sz="2400" u="sng" dirty="0" smtClean="0"/>
              <a:t>U.S. v. Mendenhall</a:t>
            </a:r>
            <a:r>
              <a:rPr lang="en-US" sz="2400" dirty="0" smtClean="0"/>
              <a:t>-  Airport (remember Royster?)</a:t>
            </a:r>
            <a:br>
              <a:rPr lang="en-US" sz="2400" dirty="0" smtClean="0"/>
            </a:br>
            <a:r>
              <a:rPr lang="en-US" sz="2400" dirty="0" smtClean="0"/>
              <a:t/>
            </a:r>
            <a:br>
              <a:rPr lang="en-US" sz="2400" dirty="0" smtClean="0"/>
            </a:br>
            <a:r>
              <a:rPr lang="en-US" sz="2400" u="sng" dirty="0" smtClean="0"/>
              <a:t>Michigan v. </a:t>
            </a:r>
            <a:r>
              <a:rPr lang="en-US" sz="2400" u="sng" dirty="0" err="1" smtClean="0"/>
              <a:t>Chesternut</a:t>
            </a:r>
            <a:r>
              <a:rPr lang="en-US" sz="2400" dirty="0" smtClean="0"/>
              <a:t>- would a reasonable person believe…</a:t>
            </a:r>
            <a:br>
              <a:rPr lang="en-US" sz="2400" dirty="0" smtClean="0"/>
            </a:br>
            <a:r>
              <a:rPr lang="en-US" sz="2400" dirty="0" smtClean="0"/>
              <a:t/>
            </a:r>
            <a:br>
              <a:rPr lang="en-US" sz="2400" dirty="0" smtClean="0"/>
            </a:br>
            <a:r>
              <a:rPr lang="en-US" sz="2400" u="sng" dirty="0" smtClean="0"/>
              <a:t>Florida v. </a:t>
            </a:r>
            <a:r>
              <a:rPr lang="en-US" sz="2400" u="sng" dirty="0" err="1" smtClean="0"/>
              <a:t>Bostick</a:t>
            </a:r>
            <a:r>
              <a:rPr lang="en-US" sz="2400" dirty="0" smtClean="0"/>
              <a:t>- baggage search on a bus</a:t>
            </a:r>
            <a:endParaRPr lang="en-US" sz="2400" dirty="0"/>
          </a:p>
        </p:txBody>
      </p:sp>
      <p:sp>
        <p:nvSpPr>
          <p:cNvPr id="3" name="Content Placeholder 2"/>
          <p:cNvSpPr>
            <a:spLocks noGrp="1"/>
          </p:cNvSpPr>
          <p:nvPr>
            <p:ph idx="1"/>
          </p:nvPr>
        </p:nvSpPr>
        <p:spPr>
          <a:xfrm>
            <a:off x="684212" y="685801"/>
            <a:ext cx="8534400" cy="843742"/>
          </a:xfrm>
        </p:spPr>
        <p:txBody>
          <a:bodyPr/>
          <a:lstStyle/>
          <a:p>
            <a:r>
              <a:rPr lang="en-US" dirty="0" smtClean="0"/>
              <a:t>Your Case law in the section includes…</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178114365"/>
      </p:ext>
    </p:extLst>
  </p:cSld>
  <p:clrMapOvr>
    <a:masterClrMapping/>
  </p:clrMapOvr>
  <mc:AlternateContent xmlns:mc="http://schemas.openxmlformats.org/markup-compatibility/2006">
    <mc:Choice xmlns:p14="http://schemas.microsoft.com/office/powerpoint/2010/main" Requires="p14">
      <p:transition spd="slow" p14:dur="2000" advTm="223949"/>
    </mc:Choice>
    <mc:Fallback>
      <p:transition spd="slow" advTm="2239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2851266"/>
            <a:ext cx="8534400" cy="2036618"/>
          </a:xfrm>
        </p:spPr>
        <p:txBody>
          <a:bodyPr/>
          <a:lstStyle/>
          <a:p>
            <a:r>
              <a:rPr lang="en-US" dirty="0" smtClean="0"/>
              <a:t>-</a:t>
            </a:r>
            <a:r>
              <a:rPr lang="en-US" sz="2400" dirty="0" smtClean="0"/>
              <a:t>Was the man seized within the meaning of the 4</a:t>
            </a:r>
            <a:r>
              <a:rPr lang="en-US" sz="2400" baseline="30000" dirty="0" smtClean="0"/>
              <a:t>th</a:t>
            </a:r>
            <a:r>
              <a:rPr lang="en-US" sz="2400" dirty="0" smtClean="0"/>
              <a:t> Amendment</a:t>
            </a:r>
            <a:r>
              <a:rPr lang="en-US" dirty="0" smtClean="0"/>
              <a:t>?</a:t>
            </a:r>
            <a:endParaRPr lang="en-US" dirty="0"/>
          </a:p>
        </p:txBody>
      </p:sp>
      <p:sp>
        <p:nvSpPr>
          <p:cNvPr id="3" name="Content Placeholder 2"/>
          <p:cNvSpPr>
            <a:spLocks noGrp="1"/>
          </p:cNvSpPr>
          <p:nvPr>
            <p:ph idx="1"/>
          </p:nvPr>
        </p:nvSpPr>
        <p:spPr>
          <a:xfrm>
            <a:off x="684212" y="810491"/>
            <a:ext cx="8534400" cy="2273531"/>
          </a:xfrm>
        </p:spPr>
        <p:txBody>
          <a:bodyPr/>
          <a:lstStyle/>
          <a:p>
            <a:r>
              <a:rPr lang="en-US" dirty="0" smtClean="0"/>
              <a:t>Exercise: Looking for Leather Jackets in all the Wrong Places</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777461958"/>
      </p:ext>
    </p:extLst>
  </p:cSld>
  <p:clrMapOvr>
    <a:masterClrMapping/>
  </p:clrMapOvr>
  <mc:AlternateContent xmlns:mc="http://schemas.openxmlformats.org/markup-compatibility/2006">
    <mc:Choice xmlns:p14="http://schemas.microsoft.com/office/powerpoint/2010/main" Requires="p14">
      <p:transition spd="slow" p14:dur="2000" advTm="23953"/>
    </mc:Choice>
    <mc:Fallback>
      <p:transition spd="slow" advTm="239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903616"/>
            <a:ext cx="8534400" cy="3250275"/>
          </a:xfrm>
        </p:spPr>
        <p:txBody>
          <a:bodyPr>
            <a:normAutofit/>
          </a:bodyPr>
          <a:lstStyle/>
          <a:p>
            <a:r>
              <a:rPr lang="en-US" sz="2400" dirty="0" smtClean="0"/>
              <a:t>- May the police approach Mike and ask to see his identification?</a:t>
            </a:r>
            <a:br>
              <a:rPr lang="en-US" sz="2400" dirty="0" smtClean="0"/>
            </a:br>
            <a:r>
              <a:rPr lang="en-US" sz="2400" dirty="0" smtClean="0"/>
              <a:t/>
            </a:r>
            <a:br>
              <a:rPr lang="en-US" sz="2400" dirty="0" smtClean="0"/>
            </a:br>
            <a:r>
              <a:rPr lang="en-US" sz="2400" dirty="0" smtClean="0"/>
              <a:t>- </a:t>
            </a:r>
            <a:r>
              <a:rPr lang="en-US" sz="2400" dirty="0" err="1" smtClean="0"/>
              <a:t>MAy</a:t>
            </a:r>
            <a:r>
              <a:rPr lang="en-US" sz="2400" dirty="0" smtClean="0"/>
              <a:t> the police ask Mike whether he sold drugs to Michelle?</a:t>
            </a:r>
            <a:endParaRPr lang="en-US" sz="2400" dirty="0"/>
          </a:p>
        </p:txBody>
      </p:sp>
      <p:sp>
        <p:nvSpPr>
          <p:cNvPr id="3" name="Content Placeholder 2"/>
          <p:cNvSpPr>
            <a:spLocks noGrp="1"/>
          </p:cNvSpPr>
          <p:nvPr>
            <p:ph idx="1"/>
          </p:nvPr>
        </p:nvSpPr>
        <p:spPr>
          <a:xfrm>
            <a:off x="684212" y="685800"/>
            <a:ext cx="8534400" cy="1525385"/>
          </a:xfrm>
        </p:spPr>
        <p:txBody>
          <a:bodyPr/>
          <a:lstStyle/>
          <a:p>
            <a:r>
              <a:rPr lang="en-US" dirty="0" smtClean="0"/>
              <a:t>Exercise: The Nosy Neighbor</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21594142"/>
      </p:ext>
    </p:extLst>
  </p:cSld>
  <p:clrMapOvr>
    <a:masterClrMapping/>
  </p:clrMapOvr>
  <mc:AlternateContent xmlns:mc="http://schemas.openxmlformats.org/markup-compatibility/2006">
    <mc:Choice xmlns:p14="http://schemas.microsoft.com/office/powerpoint/2010/main" Requires="p14">
      <p:transition spd="slow" p14:dur="2000" advTm="17893"/>
    </mc:Choice>
    <mc:Fallback>
      <p:transition spd="slow" advTm="178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6197138"/>
            <a:ext cx="11269490" cy="45719"/>
          </a:xfrm>
        </p:spPr>
        <p:txBody>
          <a:bodyPr>
            <a:normAutofit fontScale="90000"/>
          </a:bodyPr>
          <a:lstStyle/>
          <a:p>
            <a:endParaRPr lang="en-US" dirty="0"/>
          </a:p>
        </p:txBody>
      </p:sp>
      <p:sp>
        <p:nvSpPr>
          <p:cNvPr id="3" name="Content Placeholder 2"/>
          <p:cNvSpPr>
            <a:spLocks noGrp="1"/>
          </p:cNvSpPr>
          <p:nvPr>
            <p:ph idx="1"/>
          </p:nvPr>
        </p:nvSpPr>
        <p:spPr>
          <a:xfrm>
            <a:off x="684212" y="685800"/>
            <a:ext cx="8534400" cy="2822171"/>
          </a:xfrm>
        </p:spPr>
        <p:txBody>
          <a:bodyPr/>
          <a:lstStyle/>
          <a:p>
            <a:r>
              <a:rPr lang="en-US" dirty="0" smtClean="0"/>
              <a:t>Review the video in this section regarding the shooting of John Boyd and the Killing of Walter Scott. Although we haven’t discussed the use of deadly force, what is your immediate action to whether or not those actions are legitimate?</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831127375"/>
      </p:ext>
    </p:extLst>
  </p:cSld>
  <p:clrMapOvr>
    <a:masterClrMapping/>
  </p:clrMapOvr>
  <mc:AlternateContent xmlns:mc="http://schemas.openxmlformats.org/markup-compatibility/2006">
    <mc:Choice xmlns:p14="http://schemas.microsoft.com/office/powerpoint/2010/main" Requires="p14">
      <p:transition spd="slow" p14:dur="2000" advTm="95485"/>
    </mc:Choice>
    <mc:Fallback>
      <p:transition spd="slow" advTm="954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2078182"/>
            <a:ext cx="8534400" cy="4663440"/>
          </a:xfrm>
        </p:spPr>
        <p:txBody>
          <a:bodyPr>
            <a:normAutofit/>
          </a:bodyPr>
          <a:lstStyle/>
          <a:p>
            <a:r>
              <a:rPr lang="en-US" sz="2000" dirty="0" smtClean="0"/>
              <a:t>- Full searches and seizures (including arrest) require probable cause.</a:t>
            </a:r>
            <a:br>
              <a:rPr lang="en-US" sz="2000" dirty="0" smtClean="0"/>
            </a:br>
            <a:r>
              <a:rPr lang="en-US" sz="2000" dirty="0" smtClean="0"/>
              <a:t/>
            </a:r>
            <a:br>
              <a:rPr lang="en-US" sz="2000" dirty="0" smtClean="0"/>
            </a:br>
            <a:r>
              <a:rPr lang="en-US" sz="2000" dirty="0" smtClean="0"/>
              <a:t>-Investigative detentions require reasonable suspicion (Terry Stop).</a:t>
            </a:r>
            <a:br>
              <a:rPr lang="en-US" sz="2000" dirty="0" smtClean="0"/>
            </a:br>
            <a:r>
              <a:rPr lang="en-US" sz="2000" dirty="0" smtClean="0"/>
              <a:t/>
            </a:r>
            <a:br>
              <a:rPr lang="en-US" sz="2000" dirty="0" smtClean="0"/>
            </a:br>
            <a:r>
              <a:rPr lang="en-US" sz="2000" dirty="0" smtClean="0"/>
              <a:t>- Administrative and Inventory searches require reasonable need by the admin entity.</a:t>
            </a:r>
            <a:br>
              <a:rPr lang="en-US" sz="2000" dirty="0" smtClean="0"/>
            </a:br>
            <a:r>
              <a:rPr lang="en-US" sz="2000" dirty="0" smtClean="0"/>
              <a:t/>
            </a:r>
            <a:br>
              <a:rPr lang="en-US" sz="2000" dirty="0" smtClean="0"/>
            </a:br>
            <a:r>
              <a:rPr lang="en-US" sz="2000" dirty="0" smtClean="0"/>
              <a:t>- Searches can be validated by consent (with standing)</a:t>
            </a:r>
            <a:br>
              <a:rPr lang="en-US" sz="2000" dirty="0" smtClean="0"/>
            </a:br>
            <a:r>
              <a:rPr lang="en-US" sz="2000" dirty="0" smtClean="0"/>
              <a:t/>
            </a:r>
            <a:br>
              <a:rPr lang="en-US" sz="2000" dirty="0" smtClean="0"/>
            </a:br>
            <a:r>
              <a:rPr lang="en-US" sz="2000" dirty="0" smtClean="0"/>
              <a:t>- in all cases, </a:t>
            </a:r>
            <a:r>
              <a:rPr lang="en-US" sz="2000" smtClean="0"/>
              <a:t>justification MUST </a:t>
            </a:r>
            <a:r>
              <a:rPr lang="en-US" sz="2000" dirty="0" smtClean="0"/>
              <a:t>precede the action.</a:t>
            </a:r>
            <a:endParaRPr lang="en-US" sz="2000" dirty="0"/>
          </a:p>
        </p:txBody>
      </p:sp>
      <p:sp>
        <p:nvSpPr>
          <p:cNvPr id="3" name="Content Placeholder 2"/>
          <p:cNvSpPr>
            <a:spLocks noGrp="1"/>
          </p:cNvSpPr>
          <p:nvPr>
            <p:ph idx="1"/>
          </p:nvPr>
        </p:nvSpPr>
        <p:spPr>
          <a:xfrm>
            <a:off x="684212" y="685800"/>
            <a:ext cx="8534400" cy="1467196"/>
          </a:xfrm>
        </p:spPr>
        <p:txBody>
          <a:bodyPr>
            <a:normAutofit/>
          </a:bodyPr>
          <a:lstStyle/>
          <a:p>
            <a:r>
              <a:rPr lang="en-US" dirty="0" smtClean="0"/>
              <a:t>The SCOTUS has identified, though case law, differing degrees of intrusion, each requiring a differing degree of justification. The more intrusive into individual autonomy, the more substantial the justification must be. Generally…</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613836987"/>
      </p:ext>
    </p:extLst>
  </p:cSld>
  <p:clrMapOvr>
    <a:masterClrMapping/>
  </p:clrMapOvr>
  <mc:AlternateContent xmlns:mc="http://schemas.openxmlformats.org/markup-compatibility/2006">
    <mc:Choice xmlns:p14="http://schemas.microsoft.com/office/powerpoint/2010/main" Requires="p14">
      <p:transition spd="slow" p14:dur="2000" advTm="237536"/>
    </mc:Choice>
    <mc:Fallback>
      <p:transition spd="slow" advTm="2375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54</TotalTime>
  <Words>443</Words>
  <Application>Microsoft Office PowerPoint</Application>
  <PresentationFormat>Widescreen</PresentationFormat>
  <Paragraphs>18</Paragraphs>
  <Slides>10</Slides>
  <Notes>0</Notes>
  <HiddenSlides>0</HiddenSlides>
  <MMClips>10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Century Gothic</vt:lpstr>
      <vt:lpstr>Wingdings 3</vt:lpstr>
      <vt:lpstr>Slice</vt:lpstr>
      <vt:lpstr>The 4th Amendment- Search and Seizure (Part 2)</vt:lpstr>
      <vt:lpstr>…by means of physical force or other show of authority, the government asserts dominion or control over a person or object.</vt:lpstr>
      <vt:lpstr>Is that an Arrest?  Remember Henry and Terry</vt:lpstr>
      <vt:lpstr>Case law gives us several scenarios…  -threatening presence of several officers  -display of weapons  -physical touching of the suspect  -language that implies that compliance is  compulsory</vt:lpstr>
      <vt:lpstr>PowerPoint Presentation</vt:lpstr>
      <vt:lpstr>INS v. Delgado- What this a seizure of persons (arrest)?  U.S. v. Mendenhall-  Airport (remember Royster?)  Michigan v. Chesternut- would a reasonable person believe…  Florida v. Bostick- baggage search on a bus</vt:lpstr>
      <vt:lpstr>-Was the man seized within the meaning of the 4th Amendment?</vt:lpstr>
      <vt:lpstr>- May the police approach Mike and ask to see his identification?  - MAy the police ask Mike whether he sold drugs to Michelle?</vt:lpstr>
      <vt:lpstr>PowerPoint Presentation</vt:lpstr>
      <vt:lpstr>- Full searches and seizures (including arrest) require probable cause.  -Investigative detentions require reasonable suspicion (Terry Stop).  - Administrative and Inventory searches require reasonable need by the admin entity.  - Searches can be validated by consent (with standing)  - in all cases, justification MUST precede the action.</vt:lpstr>
    </vt:vector>
  </TitlesOfParts>
  <Company>Valdosta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4th Amendment- Search and Seizure (Part 2)</dc:title>
  <dc:creator>Fred E Knowles</dc:creator>
  <cp:lastModifiedBy>Fred E Knowles</cp:lastModifiedBy>
  <cp:revision>6</cp:revision>
  <dcterms:created xsi:type="dcterms:W3CDTF">2018-01-30T16:57:00Z</dcterms:created>
  <dcterms:modified xsi:type="dcterms:W3CDTF">2020-06-08T20:52:34Z</dcterms:modified>
</cp:coreProperties>
</file>